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84" r:id="rId4"/>
    <p:sldId id="285" r:id="rId5"/>
    <p:sldId id="286" r:id="rId6"/>
    <p:sldId id="271" r:id="rId7"/>
    <p:sldId id="287" r:id="rId8"/>
    <p:sldId id="288" r:id="rId9"/>
    <p:sldId id="289" r:id="rId10"/>
    <p:sldId id="29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522" autoAdjust="0"/>
  </p:normalViewPr>
  <p:slideViewPr>
    <p:cSldViewPr>
      <p:cViewPr varScale="1">
        <p:scale>
          <a:sx n="71" d="100"/>
          <a:sy n="71" d="100"/>
        </p:scale>
        <p:origin x="-108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DBE4D5-2E7C-4F61-8770-AB3B47853D5A}" type="datetimeFigureOut">
              <a:rPr lang="en-US" smtClean="0"/>
              <a:t>9/14/2017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667FD3-428C-47AE-8D35-0C2DF43A2D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866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667FD3-428C-47AE-8D35-0C2DF43A2D8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079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667FD3-428C-47AE-8D35-0C2DF43A2D8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0794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667FD3-428C-47AE-8D35-0C2DF43A2D8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079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667FD3-428C-47AE-8D35-0C2DF43A2D8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079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AEB5F-A545-4FCA-99B8-C3C87208BDFB}" type="datetimeFigureOut">
              <a:rPr lang="en-US" smtClean="0"/>
              <a:t>9/14/2017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D34D-AE20-44A3-B566-E566FB4DFE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345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AEB5F-A545-4FCA-99B8-C3C87208BDFB}" type="datetimeFigureOut">
              <a:rPr lang="en-US" smtClean="0"/>
              <a:t>9/14/2017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D34D-AE20-44A3-B566-E566FB4DFE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31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AEB5F-A545-4FCA-99B8-C3C87208BDFB}" type="datetimeFigureOut">
              <a:rPr lang="en-US" smtClean="0"/>
              <a:t>9/14/2017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D34D-AE20-44A3-B566-E566FB4DFE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82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AEB5F-A545-4FCA-99B8-C3C87208BDFB}" type="datetimeFigureOut">
              <a:rPr lang="en-US" smtClean="0"/>
              <a:t>9/14/2017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D34D-AE20-44A3-B566-E566FB4DFE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562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AEB5F-A545-4FCA-99B8-C3C87208BDFB}" type="datetimeFigureOut">
              <a:rPr lang="en-US" smtClean="0"/>
              <a:t>9/14/2017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D34D-AE20-44A3-B566-E566FB4DFE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532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AEB5F-A545-4FCA-99B8-C3C87208BDFB}" type="datetimeFigureOut">
              <a:rPr lang="en-US" smtClean="0"/>
              <a:t>9/14/2017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D34D-AE20-44A3-B566-E566FB4DFE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918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AEB5F-A545-4FCA-99B8-C3C87208BDFB}" type="datetimeFigureOut">
              <a:rPr lang="en-US" smtClean="0"/>
              <a:t>9/14/2017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D34D-AE20-44A3-B566-E566FB4DFE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984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AEB5F-A545-4FCA-99B8-C3C87208BDFB}" type="datetimeFigureOut">
              <a:rPr lang="en-US" smtClean="0"/>
              <a:t>9/14/2017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D34D-AE20-44A3-B566-E566FB4DFE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049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AEB5F-A545-4FCA-99B8-C3C87208BDFB}" type="datetimeFigureOut">
              <a:rPr lang="en-US" smtClean="0"/>
              <a:t>9/14/2017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D34D-AE20-44A3-B566-E566FB4DFE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701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AEB5F-A545-4FCA-99B8-C3C87208BDFB}" type="datetimeFigureOut">
              <a:rPr lang="en-US" smtClean="0"/>
              <a:t>9/14/2017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D34D-AE20-44A3-B566-E566FB4DFE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249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AEB5F-A545-4FCA-99B8-C3C87208BDFB}" type="datetimeFigureOut">
              <a:rPr lang="en-US" smtClean="0"/>
              <a:t>9/14/2017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D34D-AE20-44A3-B566-E566FB4DFE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254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AEB5F-A545-4FCA-99B8-C3C87208BDFB}" type="datetimeFigureOut">
              <a:rPr lang="en-US" smtClean="0"/>
              <a:t>9/14/2017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DD34D-AE20-44A3-B566-E566FB4DFE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74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 txBox="1"/>
          <p:nvPr/>
        </p:nvSpPr>
        <p:spPr>
          <a:xfrm>
            <a:off x="381000" y="2971800"/>
            <a:ext cx="8381999" cy="1231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8000" b="1" spc="-5" dirty="0" smtClean="0">
                <a:latin typeface="Calibri Light"/>
                <a:cs typeface="Calibri Light"/>
              </a:rPr>
              <a:t>DBE Reporting</a:t>
            </a:r>
            <a:endParaRPr sz="8000" b="1" dirty="0"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15652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3"/>
          <p:cNvSpPr txBox="1">
            <a:spLocks noGrp="1"/>
          </p:cNvSpPr>
          <p:nvPr>
            <p:ph type="title"/>
          </p:nvPr>
        </p:nvSpPr>
        <p:spPr>
          <a:xfrm>
            <a:off x="152400" y="609600"/>
            <a:ext cx="8668003" cy="759182"/>
          </a:xfrm>
          <a:prstGeom prst="rect">
            <a:avLst/>
          </a:prstGeom>
        </p:spPr>
        <p:txBody>
          <a:bodyPr vert="horz" wrap="square" lIns="0" tIns="142240" rIns="0" bIns="0" rtlCol="0">
            <a:spAutoFit/>
          </a:bodyPr>
          <a:lstStyle/>
          <a:p>
            <a:r>
              <a:rPr lang="en-US" sz="4000" b="1" dirty="0" smtClean="0"/>
              <a:t>Semi-Annua</a:t>
            </a:r>
            <a:r>
              <a:rPr lang="en-US" sz="4000" b="1" dirty="0" smtClean="0"/>
              <a:t>l DBE Report</a:t>
            </a:r>
            <a:endParaRPr lang="en-US" sz="4000" b="1" dirty="0"/>
          </a:p>
        </p:txBody>
      </p:sp>
      <p:pic>
        <p:nvPicPr>
          <p:cNvPr id="3074" name="Picture 2" descr="C:\Users\SimsC\AppData\Local\Microsoft\Windows\Temporary Internet Files\Content.IE5\XYAFDEAP\twitter_question_mark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219200"/>
            <a:ext cx="3962399" cy="5465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81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3"/>
          <p:cNvSpPr txBox="1">
            <a:spLocks noGrp="1"/>
          </p:cNvSpPr>
          <p:nvPr>
            <p:ph type="title"/>
          </p:nvPr>
        </p:nvSpPr>
        <p:spPr>
          <a:xfrm>
            <a:off x="152400" y="837457"/>
            <a:ext cx="8668003" cy="759182"/>
          </a:xfrm>
          <a:prstGeom prst="rect">
            <a:avLst/>
          </a:prstGeom>
        </p:spPr>
        <p:txBody>
          <a:bodyPr vert="horz" wrap="square" lIns="0" tIns="14224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4000" b="1" dirty="0" smtClean="0"/>
              <a:t>DBE Goal</a:t>
            </a:r>
            <a:endParaRPr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447800"/>
            <a:ext cx="7543800" cy="4620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600" b="1" dirty="0" smtClean="0">
                <a:ea typeface="Calibri"/>
                <a:cs typeface="Times New Roman"/>
              </a:rPr>
              <a:t>Title </a:t>
            </a:r>
            <a:r>
              <a:rPr lang="en-US" sz="2600" b="1" dirty="0">
                <a:ea typeface="Calibri"/>
                <a:cs typeface="Times New Roman"/>
              </a:rPr>
              <a:t>49 Chapter A Part 26 Subpart C Section 26.45 </a:t>
            </a:r>
            <a:endParaRPr lang="en-US" sz="2600" b="1" dirty="0" smtClean="0">
              <a:ea typeface="Calibri"/>
              <a:cs typeface="Times New Roman"/>
            </a:endParaRPr>
          </a:p>
          <a:p>
            <a:pPr marL="457200" indent="-45720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ea typeface="Calibri"/>
                <a:cs typeface="Times New Roman"/>
              </a:rPr>
              <a:t>R</a:t>
            </a:r>
            <a:r>
              <a:rPr lang="en-US" sz="2400" dirty="0" smtClean="0">
                <a:ea typeface="Calibri"/>
                <a:cs typeface="Times New Roman"/>
              </a:rPr>
              <a:t>equires </a:t>
            </a:r>
            <a:r>
              <a:rPr lang="en-US" sz="2400" dirty="0">
                <a:ea typeface="Calibri"/>
                <a:cs typeface="Times New Roman"/>
              </a:rPr>
              <a:t>a two-step process for setting the overall DBE goal, </a:t>
            </a:r>
            <a:r>
              <a:rPr lang="en-US" sz="2400" dirty="0" smtClean="0">
                <a:ea typeface="Calibri"/>
                <a:cs typeface="Times New Roman"/>
              </a:rPr>
              <a:t>which should reflect the expected level of DBE participation in SCDOT contracts in absence of discrimination. </a:t>
            </a:r>
          </a:p>
          <a:p>
            <a:pPr marL="457200" indent="-45720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en-US" sz="2400" dirty="0" smtClean="0">
              <a:ea typeface="Calibri"/>
              <a:cs typeface="Times New Roman"/>
            </a:endParaRP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a typeface="Calibri"/>
                <a:cs typeface="Times New Roman"/>
              </a:rPr>
              <a:t>R</a:t>
            </a:r>
            <a:r>
              <a:rPr lang="en-US" sz="2400" dirty="0" smtClean="0">
                <a:ea typeface="Calibri"/>
                <a:cs typeface="Times New Roman"/>
              </a:rPr>
              <a:t>ecommended that SCDOT propose to establish its DBE overall goal for Federal Fiscal Years 2018-2020 at </a:t>
            </a:r>
            <a:r>
              <a:rPr lang="en-US" sz="2400" b="1" dirty="0" smtClean="0">
                <a:ea typeface="Calibri"/>
                <a:cs typeface="Times New Roman"/>
              </a:rPr>
              <a:t>4%</a:t>
            </a:r>
            <a:r>
              <a:rPr lang="en-US" sz="2400" dirty="0" smtClean="0">
                <a:ea typeface="Calibri"/>
                <a:cs typeface="Times New Roman"/>
              </a:rPr>
              <a:t> with the entire amount projected to be met through race-neutral measures.</a:t>
            </a:r>
          </a:p>
          <a:p>
            <a:endParaRPr lang="en-US" sz="2200" b="1" dirty="0" smtClean="0"/>
          </a:p>
        </p:txBody>
      </p:sp>
    </p:spTree>
    <p:extLst>
      <p:ext uri="{BB962C8B-B14F-4D97-AF65-F5344CB8AC3E}">
        <p14:creationId xmlns:p14="http://schemas.microsoft.com/office/powerpoint/2010/main" val="127317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3"/>
          <p:cNvSpPr txBox="1">
            <a:spLocks noGrp="1"/>
          </p:cNvSpPr>
          <p:nvPr>
            <p:ph type="title"/>
          </p:nvPr>
        </p:nvSpPr>
        <p:spPr>
          <a:xfrm>
            <a:off x="152400" y="837457"/>
            <a:ext cx="8668003" cy="759182"/>
          </a:xfrm>
          <a:prstGeom prst="rect">
            <a:avLst/>
          </a:prstGeom>
        </p:spPr>
        <p:txBody>
          <a:bodyPr vert="horz" wrap="square" lIns="0" tIns="14224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4000" b="1" dirty="0" smtClean="0"/>
              <a:t>DBE Goal</a:t>
            </a:r>
            <a:endParaRPr sz="4000" b="1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406593"/>
              </p:ext>
            </p:extLst>
          </p:nvPr>
        </p:nvGraphicFramePr>
        <p:xfrm>
          <a:off x="257656" y="1653892"/>
          <a:ext cx="8657744" cy="49755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Worksheet" r:id="rId3" imgW="4505376" imgH="2876682" progId="Excel.Sheet.12">
                  <p:embed/>
                </p:oleObj>
              </mc:Choice>
              <mc:Fallback>
                <p:oleObj name="Worksheet" r:id="rId3" imgW="4505376" imgH="2876682" progId="Excel.Sheet.1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656" y="1653892"/>
                        <a:ext cx="8657744" cy="497550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632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3"/>
          <p:cNvSpPr txBox="1">
            <a:spLocks noGrp="1"/>
          </p:cNvSpPr>
          <p:nvPr>
            <p:ph type="title"/>
          </p:nvPr>
        </p:nvSpPr>
        <p:spPr>
          <a:xfrm>
            <a:off x="152400" y="533400"/>
            <a:ext cx="8668003" cy="759182"/>
          </a:xfrm>
          <a:prstGeom prst="rect">
            <a:avLst/>
          </a:prstGeom>
        </p:spPr>
        <p:txBody>
          <a:bodyPr vert="horz" wrap="square" lIns="0" tIns="14224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4000" b="1" dirty="0" smtClean="0"/>
              <a:t>Semi- Annual DBE Report</a:t>
            </a:r>
            <a:endParaRPr sz="40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31" t="23064" r="35761" b="1672"/>
          <a:stretch/>
        </p:blipFill>
        <p:spPr bwMode="auto">
          <a:xfrm>
            <a:off x="381000" y="1229932"/>
            <a:ext cx="8610600" cy="5505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578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3"/>
          <p:cNvSpPr txBox="1">
            <a:spLocks noGrp="1"/>
          </p:cNvSpPr>
          <p:nvPr>
            <p:ph type="title"/>
          </p:nvPr>
        </p:nvSpPr>
        <p:spPr>
          <a:xfrm>
            <a:off x="152400" y="533400"/>
            <a:ext cx="8668003" cy="759182"/>
          </a:xfrm>
          <a:prstGeom prst="rect">
            <a:avLst/>
          </a:prstGeom>
        </p:spPr>
        <p:txBody>
          <a:bodyPr vert="horz" wrap="square" lIns="0" tIns="14224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4000" b="1" dirty="0" smtClean="0"/>
              <a:t>Semi- Annual DBE Report</a:t>
            </a:r>
            <a:endParaRPr sz="40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29" t="23064" r="36847" b="56376"/>
          <a:stretch/>
        </p:blipFill>
        <p:spPr bwMode="auto">
          <a:xfrm>
            <a:off x="76200" y="1371600"/>
            <a:ext cx="8947619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022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3"/>
          <p:cNvSpPr txBox="1">
            <a:spLocks noGrp="1"/>
          </p:cNvSpPr>
          <p:nvPr>
            <p:ph type="title"/>
          </p:nvPr>
        </p:nvSpPr>
        <p:spPr>
          <a:xfrm>
            <a:off x="152400" y="609600"/>
            <a:ext cx="8668003" cy="759182"/>
          </a:xfrm>
          <a:prstGeom prst="rect">
            <a:avLst/>
          </a:prstGeom>
        </p:spPr>
        <p:txBody>
          <a:bodyPr vert="horz" wrap="square" lIns="0" tIns="142240" rIns="0" bIns="0" rtlCol="0">
            <a:spAutoFit/>
          </a:bodyPr>
          <a:lstStyle/>
          <a:p>
            <a:r>
              <a:rPr lang="en-US" sz="4000" b="1" dirty="0" smtClean="0"/>
              <a:t>Semi-Annua</a:t>
            </a:r>
            <a:r>
              <a:rPr lang="en-US" sz="4000" b="1" dirty="0" smtClean="0"/>
              <a:t>l DBE Report</a:t>
            </a:r>
            <a:endParaRPr lang="en-US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26477" y="1524000"/>
            <a:ext cx="88392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Terminology:</a:t>
            </a:r>
            <a:endParaRPr lang="en-US" sz="4000" b="1" dirty="0" smtClean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b="1" dirty="0" smtClean="0"/>
              <a:t>OPT Contract Number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b="1" dirty="0" smtClean="0"/>
              <a:t>Date of Contract Completion</a:t>
            </a:r>
            <a:endParaRPr lang="en-US" sz="3200" b="1" dirty="0" smtClean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b="1" dirty="0" smtClean="0"/>
              <a:t>Contract Opportunity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b="1" dirty="0" smtClean="0"/>
              <a:t>Contract Award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b="1" dirty="0" smtClean="0"/>
              <a:t>Total  $$ Amount of Contracts awarded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b="1" dirty="0" smtClean="0"/>
              <a:t>Total  $$ Amount of Contracts paid.</a:t>
            </a:r>
            <a:endParaRPr lang="en-US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236425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3"/>
          <p:cNvSpPr txBox="1">
            <a:spLocks noGrp="1"/>
          </p:cNvSpPr>
          <p:nvPr>
            <p:ph type="title"/>
          </p:nvPr>
        </p:nvSpPr>
        <p:spPr>
          <a:xfrm>
            <a:off x="152400" y="533400"/>
            <a:ext cx="8668003" cy="759182"/>
          </a:xfrm>
          <a:prstGeom prst="rect">
            <a:avLst/>
          </a:prstGeom>
        </p:spPr>
        <p:txBody>
          <a:bodyPr vert="horz" wrap="square" lIns="0" tIns="14224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4000" b="1" dirty="0" smtClean="0"/>
              <a:t>Semi- Annual DBE Report</a:t>
            </a:r>
            <a:endParaRPr sz="40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96" t="42881" r="36849" b="30877"/>
          <a:stretch/>
        </p:blipFill>
        <p:spPr bwMode="auto">
          <a:xfrm>
            <a:off x="76200" y="1295400"/>
            <a:ext cx="8958683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8532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3"/>
          <p:cNvSpPr txBox="1">
            <a:spLocks noGrp="1"/>
          </p:cNvSpPr>
          <p:nvPr>
            <p:ph type="title"/>
          </p:nvPr>
        </p:nvSpPr>
        <p:spPr>
          <a:xfrm>
            <a:off x="152400" y="533400"/>
            <a:ext cx="8668003" cy="759182"/>
          </a:xfrm>
          <a:prstGeom prst="rect">
            <a:avLst/>
          </a:prstGeom>
        </p:spPr>
        <p:txBody>
          <a:bodyPr vert="horz" wrap="square" lIns="0" tIns="14224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4000" b="1" dirty="0" smtClean="0"/>
              <a:t>Semi- Annual DBE Report</a:t>
            </a:r>
            <a:endParaRPr sz="40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02" t="69468" r="36535" b="1672"/>
          <a:stretch/>
        </p:blipFill>
        <p:spPr bwMode="auto">
          <a:xfrm>
            <a:off x="152400" y="1219200"/>
            <a:ext cx="8776876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402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3"/>
          <p:cNvSpPr txBox="1">
            <a:spLocks noGrp="1"/>
          </p:cNvSpPr>
          <p:nvPr>
            <p:ph type="title"/>
          </p:nvPr>
        </p:nvSpPr>
        <p:spPr>
          <a:xfrm>
            <a:off x="152400" y="609600"/>
            <a:ext cx="8668003" cy="759182"/>
          </a:xfrm>
          <a:prstGeom prst="rect">
            <a:avLst/>
          </a:prstGeom>
        </p:spPr>
        <p:txBody>
          <a:bodyPr vert="horz" wrap="square" lIns="0" tIns="142240" rIns="0" bIns="0" rtlCol="0">
            <a:spAutoFit/>
          </a:bodyPr>
          <a:lstStyle/>
          <a:p>
            <a:r>
              <a:rPr lang="en-US" sz="4000" b="1" dirty="0" smtClean="0"/>
              <a:t>Semi-Annua</a:t>
            </a:r>
            <a:r>
              <a:rPr lang="en-US" sz="4000" b="1" dirty="0" smtClean="0"/>
              <a:t>l DBE Report</a:t>
            </a:r>
            <a:endParaRPr lang="en-US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26477" y="1371600"/>
            <a:ext cx="88392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Reminders:</a:t>
            </a:r>
            <a:endParaRPr lang="en-US" sz="4000" b="1" dirty="0" smtClean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b="1" dirty="0" smtClean="0"/>
              <a:t>Reporting Periods and Due Dates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3200" b="1" dirty="0" smtClean="0"/>
              <a:t>July 1, - December 31 – April 15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3200" b="1" dirty="0" smtClean="0"/>
              <a:t>January 1, - June 30 – October 15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b="1" dirty="0" smtClean="0"/>
              <a:t>Report only contract opportunities</a:t>
            </a:r>
            <a:endParaRPr lang="en-US" sz="3200" b="1" dirty="0" smtClean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b="1" dirty="0" smtClean="0"/>
              <a:t>Report only the Federal Dollar contribution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3200" b="1" dirty="0" smtClean="0"/>
              <a:t>Administrative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3200" b="1" dirty="0" smtClean="0"/>
              <a:t>Operations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3200" b="1" dirty="0" smtClean="0"/>
              <a:t>Capital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3200" b="1" dirty="0" smtClean="0"/>
              <a:t>Technical Assistance</a:t>
            </a:r>
          </a:p>
        </p:txBody>
      </p:sp>
    </p:spTree>
    <p:extLst>
      <p:ext uri="{BB962C8B-B14F-4D97-AF65-F5344CB8AC3E}">
        <p14:creationId xmlns:p14="http://schemas.microsoft.com/office/powerpoint/2010/main" val="299570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832C540EE7E14496830F39E59297AD" ma:contentTypeVersion="0" ma:contentTypeDescription="Create a new document." ma:contentTypeScope="" ma:versionID="a1e9b78e33d827a15b4c4b33c9254f2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53f2d8843fd2aa64b81f9e8c63a661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97C3C7A-7A45-494F-BCFE-41A46138B790}"/>
</file>

<file path=customXml/itemProps2.xml><?xml version="1.0" encoding="utf-8"?>
<ds:datastoreItem xmlns:ds="http://schemas.openxmlformats.org/officeDocument/2006/customXml" ds:itemID="{2E653671-79FF-4B48-86EA-4A8C5CB405B2}"/>
</file>

<file path=customXml/itemProps3.xml><?xml version="1.0" encoding="utf-8"?>
<ds:datastoreItem xmlns:ds="http://schemas.openxmlformats.org/officeDocument/2006/customXml" ds:itemID="{405267F4-F397-4FA3-AAF9-AF4868A62D68}"/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169</Words>
  <Application>Microsoft Office PowerPoint</Application>
  <PresentationFormat>On-screen Show (4:3)</PresentationFormat>
  <Paragraphs>35</Paragraphs>
  <Slides>10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Microsoft Excel Worksheet</vt:lpstr>
      <vt:lpstr>PowerPoint Presentation</vt:lpstr>
      <vt:lpstr>DBE Goal</vt:lpstr>
      <vt:lpstr>DBE Goal</vt:lpstr>
      <vt:lpstr>Semi- Annual DBE Report</vt:lpstr>
      <vt:lpstr>Semi- Annual DBE Report</vt:lpstr>
      <vt:lpstr>Semi-Annual DBE Report</vt:lpstr>
      <vt:lpstr>Semi- Annual DBE Report</vt:lpstr>
      <vt:lpstr>Semi- Annual DBE Report</vt:lpstr>
      <vt:lpstr>Semi-Annual DBE Report</vt:lpstr>
      <vt:lpstr>Semi-Annual DBE Report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Solan, Zhuri A.</dc:creator>
  <cp:lastModifiedBy>Sims, Curtis</cp:lastModifiedBy>
  <cp:revision>22</cp:revision>
  <dcterms:created xsi:type="dcterms:W3CDTF">2017-08-02T14:05:50Z</dcterms:created>
  <dcterms:modified xsi:type="dcterms:W3CDTF">2017-09-15T00:16:28Z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0x010100F6832C540EE7E14496830F39E59297AD</vt:lpwstr>
  </property>
</Properties>
</file>